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87" r:id="rId2"/>
    <p:sldId id="541" r:id="rId3"/>
    <p:sldId id="588" r:id="rId4"/>
    <p:sldId id="624" r:id="rId5"/>
    <p:sldId id="607" r:id="rId6"/>
    <p:sldId id="608" r:id="rId7"/>
    <p:sldId id="618" r:id="rId8"/>
    <p:sldId id="601" r:id="rId9"/>
    <p:sldId id="591" r:id="rId10"/>
    <p:sldId id="619" r:id="rId11"/>
    <p:sldId id="612" r:id="rId12"/>
    <p:sldId id="592" r:id="rId13"/>
    <p:sldId id="605" r:id="rId14"/>
    <p:sldId id="620" r:id="rId15"/>
    <p:sldId id="621" r:id="rId16"/>
    <p:sldId id="622" r:id="rId17"/>
    <p:sldId id="627" r:id="rId18"/>
    <p:sldId id="626" r:id="rId19"/>
    <p:sldId id="25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江 洲" initials="江" lastIdx="1" clrIdx="0">
    <p:extLst>
      <p:ext uri="{19B8F6BF-5375-455C-9EA6-DF929625EA0E}">
        <p15:presenceInfo xmlns:p15="http://schemas.microsoft.com/office/powerpoint/2012/main" userId="e658ed42a7c7e8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0070C0"/>
    <a:srgbClr val="DE0000"/>
    <a:srgbClr val="C235FB"/>
    <a:srgbClr val="773BA5"/>
    <a:srgbClr val="F1D2F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4721"/>
  </p:normalViewPr>
  <p:slideViewPr>
    <p:cSldViewPr snapToGrid="0" snapToObjects="1">
      <p:cViewPr varScale="1">
        <p:scale>
          <a:sx n="97" d="100"/>
          <a:sy n="97" d="100"/>
        </p:scale>
        <p:origin x="72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4A977-DCA7-4669-8B00-6C141106432B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31A7-4900-4265-AAA0-E0930032C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91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17"/>
            <a:ext cx="9144000" cy="51467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4ECC63-95BF-4A4C-83AF-4A7707A81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42"/>
            <a:ext cx="350550" cy="7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6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1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1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8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1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3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9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33BA-5C1F-41E2-89CC-9A0981093C7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" y="0"/>
            <a:ext cx="913766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2E3A2-C6E1-4221-B6D4-C6189E4C4B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6378"/>
            <a:ext cx="281964" cy="7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1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2D0E4F-F1DD-4BF7-A5CC-ACCF2B23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762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9F9A1F-53B8-4D14-820B-2A258D85BEBB}"/>
              </a:ext>
            </a:extLst>
          </p:cNvPr>
          <p:cNvSpPr txBox="1"/>
          <p:nvPr/>
        </p:nvSpPr>
        <p:spPr>
          <a:xfrm>
            <a:off x="1094659" y="1982639"/>
            <a:ext cx="6954679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7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PiCIE</a:t>
            </a:r>
            <a:r>
              <a:rPr lang="en-US" altLang="zh-CN" sz="27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Unsupervised Semantic Segmentation using Invariance and Equivariance</a:t>
            </a:r>
          </a:p>
          <a:p>
            <a:pPr algn="ctr"/>
            <a:r>
              <a:rPr lang="en-US" altLang="zh-CN" sz="27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Clustering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9CC78E-2AAE-4816-A4F4-E4A036EE086D}"/>
              </a:ext>
            </a:extLst>
          </p:cNvPr>
          <p:cNvSpPr txBox="1"/>
          <p:nvPr/>
        </p:nvSpPr>
        <p:spPr>
          <a:xfrm>
            <a:off x="1163478" y="4738122"/>
            <a:ext cx="6817043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35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CVPR-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D9B857-0907-48EE-BC28-1C911C03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07" y="3619251"/>
            <a:ext cx="7082582" cy="83594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C85890-99D5-445E-9C41-1D818F55C7EC}"/>
              </a:ext>
            </a:extLst>
          </p:cNvPr>
          <p:cNvSpPr txBox="1"/>
          <p:nvPr/>
        </p:nvSpPr>
        <p:spPr>
          <a:xfrm>
            <a:off x="4571998" y="5880616"/>
            <a:ext cx="423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Chengxin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Pengfei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Gou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7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9045940" y="462806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93376" y="330779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6935CBC-45ED-4FEA-A9DD-81C30FCA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" y="2480246"/>
            <a:ext cx="4411718" cy="24438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379B61-9DF9-4848-817C-7F5F7213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95" y="1977720"/>
            <a:ext cx="3354543" cy="7694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DAC9FD-F9D7-4774-86BF-36E955372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462" y="4599578"/>
            <a:ext cx="3354544" cy="43371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3AF448E-5E7A-4E0F-848E-6E66647E6314}"/>
              </a:ext>
            </a:extLst>
          </p:cNvPr>
          <p:cNvSpPr txBox="1"/>
          <p:nvPr/>
        </p:nvSpPr>
        <p:spPr>
          <a:xfrm>
            <a:off x="370714" y="1159278"/>
            <a:ext cx="224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/>
              <a:t>Equivariance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63347E-3E97-4869-AF4E-D8F78E52748C}"/>
              </a:ext>
            </a:extLst>
          </p:cNvPr>
          <p:cNvSpPr txBox="1"/>
          <p:nvPr/>
        </p:nvSpPr>
        <p:spPr>
          <a:xfrm>
            <a:off x="270567" y="81159"/>
            <a:ext cx="160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F14A270-328F-49C0-9E20-6AF146567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083" y="3880284"/>
            <a:ext cx="130046" cy="22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6B15592-3713-480F-9384-289F5F87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461" y="2806322"/>
            <a:ext cx="3297479" cy="77847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B8BEBC4-942F-487D-9E5F-0D5094DA5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462" y="3700705"/>
            <a:ext cx="3297478" cy="8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2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9045940" y="462806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319721" y="49027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0B5E79-E4AC-452C-96CB-E408D66ED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812" y="215758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51CCD3D-B046-4AA2-B012-DBB88BDA1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295" y="22597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6EC099E-061E-47F5-99DA-1121515D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422" y="1736693"/>
            <a:ext cx="4162060" cy="37084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9DF7990-5E59-4314-9814-825F53BF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24" y="2186385"/>
            <a:ext cx="3692498" cy="287139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FB522E0F-34BE-4D80-80D6-A22D1A0196DC}"/>
              </a:ext>
            </a:extLst>
          </p:cNvPr>
          <p:cNvSpPr/>
          <p:nvPr/>
        </p:nvSpPr>
        <p:spPr>
          <a:xfrm>
            <a:off x="6186236" y="3339765"/>
            <a:ext cx="366963" cy="384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17736B-924C-4C0F-9B4A-D9A6FAEEC622}"/>
              </a:ext>
            </a:extLst>
          </p:cNvPr>
          <p:cNvSpPr txBox="1"/>
          <p:nvPr/>
        </p:nvSpPr>
        <p:spPr>
          <a:xfrm>
            <a:off x="270567" y="81159"/>
            <a:ext cx="160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D6E5DE-A3F0-4787-9E8B-C5E9955449A6}"/>
              </a:ext>
            </a:extLst>
          </p:cNvPr>
          <p:cNvSpPr txBox="1"/>
          <p:nvPr/>
        </p:nvSpPr>
        <p:spPr>
          <a:xfrm>
            <a:off x="385793" y="1169847"/>
            <a:ext cx="162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/>
              <a:t>Pseudocode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43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0C56A40-C349-4910-90EA-AA38E7328734}"/>
              </a:ext>
            </a:extLst>
          </p:cNvPr>
          <p:cNvGrpSpPr/>
          <p:nvPr/>
        </p:nvGrpSpPr>
        <p:grpSpPr>
          <a:xfrm>
            <a:off x="2211201" y="2479861"/>
            <a:ext cx="4132729" cy="1429871"/>
            <a:chOff x="2211201" y="2479861"/>
            <a:chExt cx="4132729" cy="142987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21AD1EE-282B-4F7B-B51D-ADF880CE32A9}"/>
                </a:ext>
              </a:extLst>
            </p:cNvPr>
            <p:cNvSpPr txBox="1"/>
            <p:nvPr/>
          </p:nvSpPr>
          <p:spPr>
            <a:xfrm>
              <a:off x="2862656" y="2839147"/>
              <a:ext cx="283177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50" b="1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Experiment</a:t>
              </a:r>
              <a:endParaRPr lang="zh-CN" altLang="en-US" dirty="0"/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4E64310-6EAE-4F0B-B114-6D71051F30EB}"/>
                </a:ext>
              </a:extLst>
            </p:cNvPr>
            <p:cNvGrpSpPr/>
            <p:nvPr/>
          </p:nvGrpSpPr>
          <p:grpSpPr>
            <a:xfrm>
              <a:off x="2211201" y="2479861"/>
              <a:ext cx="4132729" cy="1429871"/>
              <a:chOff x="1926389" y="2226110"/>
              <a:chExt cx="852671" cy="1999662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688F7A90-58C7-4983-909F-EE7747601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389" y="4211052"/>
                <a:ext cx="852671" cy="0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83069E4-FD2F-4E4F-B3B0-CAF6F36B7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389" y="2240830"/>
                <a:ext cx="0" cy="1984942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1DCC0C9D-DBFB-4F9B-A124-DFA75E7EB7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6389" y="2240830"/>
                <a:ext cx="852671" cy="5988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C0C596D5-291F-455F-B0D0-3E46658F4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060" y="2226110"/>
                <a:ext cx="0" cy="1984942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151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BFF19329-2A46-4026-9B3F-E2D00F879B6E}"/>
              </a:ext>
            </a:extLst>
          </p:cNvPr>
          <p:cNvSpPr txBox="1"/>
          <p:nvPr/>
        </p:nvSpPr>
        <p:spPr>
          <a:xfrm>
            <a:off x="73037" y="79562"/>
            <a:ext cx="25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51A278-D43E-4159-AA43-FA5F9851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08" y="1868315"/>
            <a:ext cx="5651953" cy="37299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F30D5A-E980-407A-81D9-DD3A026AB74B}"/>
              </a:ext>
            </a:extLst>
          </p:cNvPr>
          <p:cNvSpPr txBox="1"/>
          <p:nvPr/>
        </p:nvSpPr>
        <p:spPr>
          <a:xfrm>
            <a:off x="338403" y="1213748"/>
            <a:ext cx="1635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/>
              <a:t>Baselines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B5B332-5CF3-4C30-915B-32DF52859AF6}"/>
              </a:ext>
            </a:extLst>
          </p:cNvPr>
          <p:cNvSpPr txBox="1"/>
          <p:nvPr/>
        </p:nvSpPr>
        <p:spPr>
          <a:xfrm>
            <a:off x="338402" y="2277629"/>
            <a:ext cx="2631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IIC-res12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(FPN with ResNet-18, K = 45)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DeepCluster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(apply mini-batch k-means to first compute the cluster centroids, assign labels, and train the network.  K=27)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5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5F3C9-C3F1-4BF2-90D0-467D5962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251701" cy="25381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1B162E-13C5-40AB-AD56-926CE8CE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64" y="1459843"/>
            <a:ext cx="4486036" cy="23878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FA667D2-A21D-4741-A3E1-05EAB6EC51C6}"/>
              </a:ext>
            </a:extLst>
          </p:cNvPr>
          <p:cNvSpPr txBox="1"/>
          <p:nvPr/>
        </p:nvSpPr>
        <p:spPr>
          <a:xfrm>
            <a:off x="73037" y="79562"/>
            <a:ext cx="25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Experiment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417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A8DCC94-13D9-41A5-B1D4-7D63975C0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36" y="2175951"/>
            <a:ext cx="4954782" cy="3471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B6B169-5D32-4EA3-AA32-FAFC2B6A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1" y="1901143"/>
            <a:ext cx="3665322" cy="154021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CD309A-2DBD-4B11-A809-902E7DC47245}"/>
              </a:ext>
            </a:extLst>
          </p:cNvPr>
          <p:cNvSpPr txBox="1"/>
          <p:nvPr/>
        </p:nvSpPr>
        <p:spPr>
          <a:xfrm>
            <a:off x="73037" y="79562"/>
            <a:ext cx="25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Experiment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6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750A803-CA9A-4D2F-926E-ABC9305E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8" y="2763321"/>
            <a:ext cx="3866175" cy="19801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392398-C3C7-4354-A838-C2A35DD9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78" y="2953732"/>
            <a:ext cx="4014492" cy="15993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23C7965-317A-4C3E-8F40-54D7963F19E0}"/>
              </a:ext>
            </a:extLst>
          </p:cNvPr>
          <p:cNvSpPr txBox="1"/>
          <p:nvPr/>
        </p:nvSpPr>
        <p:spPr>
          <a:xfrm>
            <a:off x="360241" y="1187297"/>
            <a:ext cx="204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/>
              <a:t>Ablation Study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AEBAE6-F2F6-4666-865C-303266929386}"/>
              </a:ext>
            </a:extLst>
          </p:cNvPr>
          <p:cNvSpPr txBox="1"/>
          <p:nvPr/>
        </p:nvSpPr>
        <p:spPr>
          <a:xfrm>
            <a:off x="73037" y="79562"/>
            <a:ext cx="25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Experiment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996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6EC71B-4A2D-4994-9BC2-EACABDF22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0" y="2433156"/>
            <a:ext cx="8279140" cy="34160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058F11-6E03-4C5D-B92C-08DCCF28FF39}"/>
              </a:ext>
            </a:extLst>
          </p:cNvPr>
          <p:cNvSpPr txBox="1"/>
          <p:nvPr/>
        </p:nvSpPr>
        <p:spPr>
          <a:xfrm>
            <a:off x="264886" y="1170701"/>
            <a:ext cx="365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/>
              <a:t>Nearest Neighborhood Analysis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8F5F23-59C2-4A72-ADDC-665F3942E642}"/>
              </a:ext>
            </a:extLst>
          </p:cNvPr>
          <p:cNvSpPr txBox="1"/>
          <p:nvPr/>
        </p:nvSpPr>
        <p:spPr>
          <a:xfrm>
            <a:off x="4755779" y="1008776"/>
            <a:ext cx="3659414" cy="1323439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nearest neighbors of correctly predicted segments share close high-level semantics (</a:t>
            </a:r>
            <a:r>
              <a:rPr lang="en-US" altLang="zh-C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person playing tennis, zebra, giraffe, and a building with a clock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EC4B8C-D90E-4F01-8E84-FC5E804A3876}"/>
              </a:ext>
            </a:extLst>
          </p:cNvPr>
          <p:cNvSpPr txBox="1"/>
          <p:nvPr/>
        </p:nvSpPr>
        <p:spPr>
          <a:xfrm>
            <a:off x="73037" y="79562"/>
            <a:ext cx="25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Experiment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63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7E46521-E6D5-4AD5-AF94-A698608A2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62" y="2153452"/>
            <a:ext cx="3940289" cy="31721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85A0A3-1B21-4D54-900D-A12F128D6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79" y="2296754"/>
            <a:ext cx="4233659" cy="28855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8394C9C-5D5D-4A58-ABE0-3E6E1B7013C2}"/>
              </a:ext>
            </a:extLst>
          </p:cNvPr>
          <p:cNvSpPr txBox="1"/>
          <p:nvPr/>
        </p:nvSpPr>
        <p:spPr>
          <a:xfrm>
            <a:off x="296575" y="1161214"/>
            <a:ext cx="276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/>
              <a:t>Representation Quality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6F8503-B076-4A99-84EB-F14B334C937D}"/>
              </a:ext>
            </a:extLst>
          </p:cNvPr>
          <p:cNvSpPr txBox="1"/>
          <p:nvPr/>
        </p:nvSpPr>
        <p:spPr>
          <a:xfrm>
            <a:off x="73037" y="79562"/>
            <a:ext cx="25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Experiment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47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593C93C6-9B05-4780-A4E7-5B6274486E9F}"/>
              </a:ext>
            </a:extLst>
          </p:cNvPr>
          <p:cNvSpPr txBox="1"/>
          <p:nvPr/>
        </p:nvSpPr>
        <p:spPr>
          <a:xfrm>
            <a:off x="71718" y="955862"/>
            <a:ext cx="181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BC06735-659A-457D-8256-7C39E39CA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68" y="3437950"/>
            <a:ext cx="3009900" cy="307715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2B64C96-40AE-4C1A-9CAD-BD43F7C58E46}"/>
              </a:ext>
            </a:extLst>
          </p:cNvPr>
          <p:cNvGrpSpPr/>
          <p:nvPr/>
        </p:nvGrpSpPr>
        <p:grpSpPr>
          <a:xfrm>
            <a:off x="1274765" y="2051828"/>
            <a:ext cx="4272145" cy="2202856"/>
            <a:chOff x="1274765" y="1828690"/>
            <a:chExt cx="4272145" cy="220285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9108C04-A28B-4F67-A571-AD47098DFA18}"/>
                </a:ext>
              </a:extLst>
            </p:cNvPr>
            <p:cNvGrpSpPr/>
            <p:nvPr/>
          </p:nvGrpSpPr>
          <p:grpSpPr>
            <a:xfrm>
              <a:off x="1778376" y="1911804"/>
              <a:ext cx="3768534" cy="2021238"/>
              <a:chOff x="4187268" y="2164766"/>
              <a:chExt cx="5024712" cy="2694984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126A86-ED42-4178-BB4D-985B3E24DB5D}"/>
                  </a:ext>
                </a:extLst>
              </p:cNvPr>
              <p:cNvSpPr txBox="1"/>
              <p:nvPr/>
            </p:nvSpPr>
            <p:spPr>
              <a:xfrm>
                <a:off x="4187268" y="2164766"/>
                <a:ext cx="502471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ea typeface="华文行楷" panose="02010800040101010101" pitchFamily="2" charset="-122"/>
                  </a:rPr>
                  <a:t>1</a:t>
                </a:r>
                <a:r>
                  <a:rPr lang="zh-CN" altLang="en-US" sz="3200" b="1" dirty="0">
                    <a:ea typeface="华文行楷" panose="02010800040101010101" pitchFamily="2" charset="-122"/>
                  </a:rPr>
                  <a:t>、</a:t>
                </a:r>
                <a:r>
                  <a:rPr lang="en-US" altLang="zh-CN" sz="3200" b="1" dirty="0">
                    <a:ea typeface="华文行楷" panose="02010800040101010101" pitchFamily="2" charset="-122"/>
                  </a:rPr>
                  <a:t>Introduction</a:t>
                </a:r>
                <a:endParaRPr lang="zh-CN" altLang="en-US" sz="2800" b="1" dirty="0">
                  <a:ea typeface="华文行楷" panose="02010800040101010101" pitchFamily="2" charset="-122"/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EEB5971-E458-4A5F-A23C-F4A0D31EDFF5}"/>
                  </a:ext>
                </a:extLst>
              </p:cNvPr>
              <p:cNvSpPr txBox="1"/>
              <p:nvPr/>
            </p:nvSpPr>
            <p:spPr>
              <a:xfrm>
                <a:off x="4187269" y="3122409"/>
                <a:ext cx="4809564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ea typeface="华文行楷" panose="02010800040101010101" pitchFamily="2" charset="-122"/>
                  </a:rPr>
                  <a:t>2</a:t>
                </a:r>
                <a:r>
                  <a:rPr lang="zh-CN" altLang="en-US" sz="3200" b="1" dirty="0">
                    <a:ea typeface="华文行楷" panose="02010800040101010101" pitchFamily="2" charset="-122"/>
                  </a:rPr>
                  <a:t>、</a:t>
                </a:r>
                <a:r>
                  <a:rPr lang="en-US" altLang="zh-CN" sz="3200" b="1" dirty="0">
                    <a:ea typeface="华文行楷" panose="02010800040101010101" pitchFamily="2" charset="-122"/>
                  </a:rPr>
                  <a:t>Method</a:t>
                </a:r>
                <a:endParaRPr lang="zh-CN" altLang="en-US" sz="3200" b="1" dirty="0">
                  <a:ea typeface="华文行楷" panose="02010800040101010101" pitchFamily="2" charset="-122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E109381-AA02-4F01-9B1E-76F2CB1FCFF8}"/>
                  </a:ext>
                </a:extLst>
              </p:cNvPr>
              <p:cNvSpPr txBox="1"/>
              <p:nvPr/>
            </p:nvSpPr>
            <p:spPr>
              <a:xfrm>
                <a:off x="4187269" y="4080050"/>
                <a:ext cx="489323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ea typeface="华文行楷" panose="02010800040101010101" pitchFamily="2" charset="-122"/>
                  </a:rPr>
                  <a:t>3</a:t>
                </a:r>
                <a:r>
                  <a:rPr lang="zh-CN" altLang="en-US" sz="3200" b="1" dirty="0">
                    <a:ea typeface="华文行楷" panose="02010800040101010101" pitchFamily="2" charset="-122"/>
                  </a:rPr>
                  <a:t>、</a:t>
                </a:r>
                <a:r>
                  <a:rPr lang="en-US" altLang="zh-CN" sz="3200" b="1" dirty="0">
                    <a:ea typeface="华文行楷" panose="02010800040101010101" pitchFamily="2" charset="-122"/>
                  </a:rPr>
                  <a:t>Experiment</a:t>
                </a:r>
              </a:p>
            </p:txBody>
          </p: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FFDD491-7DC6-425A-86CE-B3A73EE5BD93}"/>
                </a:ext>
              </a:extLst>
            </p:cNvPr>
            <p:cNvSpPr/>
            <p:nvPr/>
          </p:nvSpPr>
          <p:spPr>
            <a:xfrm>
              <a:off x="1274765" y="1828690"/>
              <a:ext cx="261257" cy="2202856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1492387B-490C-4EE2-84A6-3417A6CFFCF7}"/>
              </a:ext>
            </a:extLst>
          </p:cNvPr>
          <p:cNvSpPr txBox="1"/>
          <p:nvPr/>
        </p:nvSpPr>
        <p:spPr>
          <a:xfrm>
            <a:off x="313051" y="97772"/>
            <a:ext cx="192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58412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BB0E3D02-52CB-45B7-9485-6C3823F00726}"/>
              </a:ext>
            </a:extLst>
          </p:cNvPr>
          <p:cNvSpPr txBox="1"/>
          <p:nvPr/>
        </p:nvSpPr>
        <p:spPr>
          <a:xfrm>
            <a:off x="71718" y="955862"/>
            <a:ext cx="182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0C7C12D-420B-4B03-B7F2-1EC7E1107A43}"/>
              </a:ext>
            </a:extLst>
          </p:cNvPr>
          <p:cNvGrpSpPr/>
          <p:nvPr/>
        </p:nvGrpSpPr>
        <p:grpSpPr>
          <a:xfrm>
            <a:off x="2321418" y="2469336"/>
            <a:ext cx="4401872" cy="1429871"/>
            <a:chOff x="2321418" y="2469336"/>
            <a:chExt cx="4401872" cy="142987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21AD1EE-282B-4F7B-B51D-ADF880CE32A9}"/>
                </a:ext>
              </a:extLst>
            </p:cNvPr>
            <p:cNvSpPr txBox="1"/>
            <p:nvPr/>
          </p:nvSpPr>
          <p:spPr>
            <a:xfrm>
              <a:off x="3065329" y="2828622"/>
              <a:ext cx="301334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b="1" dirty="0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rPr>
                <a:t>Introduction</a:t>
              </a:r>
              <a:endParaRPr lang="zh-CN" altLang="en-US" sz="36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4E64310-6EAE-4F0B-B114-6D71051F30EB}"/>
                </a:ext>
              </a:extLst>
            </p:cNvPr>
            <p:cNvGrpSpPr/>
            <p:nvPr/>
          </p:nvGrpSpPr>
          <p:grpSpPr>
            <a:xfrm>
              <a:off x="2321418" y="2469336"/>
              <a:ext cx="4401872" cy="1429871"/>
              <a:chOff x="1926389" y="2226110"/>
              <a:chExt cx="852671" cy="1999662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688F7A90-58C7-4983-909F-EE7747601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389" y="4211052"/>
                <a:ext cx="852671" cy="0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83069E4-FD2F-4E4F-B3B0-CAF6F36B7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389" y="2240830"/>
                <a:ext cx="0" cy="1984942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1DCC0C9D-DBFB-4F9B-A124-DFA75E7EB7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6389" y="2240830"/>
                <a:ext cx="852671" cy="5988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C0C596D5-291F-455F-B0D0-3E46658F4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060" y="2226110"/>
                <a:ext cx="0" cy="1984942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406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48B1BFB5-117A-4AA1-A1A3-5683DAD41172}"/>
              </a:ext>
            </a:extLst>
          </p:cNvPr>
          <p:cNvSpPr txBox="1"/>
          <p:nvPr/>
        </p:nvSpPr>
        <p:spPr>
          <a:xfrm>
            <a:off x="71718" y="955862"/>
            <a:ext cx="168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Introduction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999048-DBFD-4251-99A5-4303ECFB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6" y="2013312"/>
            <a:ext cx="8041147" cy="33397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C0510C-4EF7-4A30-B968-EC08CC7002CA}"/>
              </a:ext>
            </a:extLst>
          </p:cNvPr>
          <p:cNvSpPr txBox="1"/>
          <p:nvPr/>
        </p:nvSpPr>
        <p:spPr>
          <a:xfrm>
            <a:off x="282689" y="81159"/>
            <a:ext cx="245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1746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48B1BFB5-117A-4AA1-A1A3-5683DAD41172}"/>
              </a:ext>
            </a:extLst>
          </p:cNvPr>
          <p:cNvSpPr txBox="1"/>
          <p:nvPr/>
        </p:nvSpPr>
        <p:spPr>
          <a:xfrm>
            <a:off x="71718" y="955862"/>
            <a:ext cx="168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Introduction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CF0FA5-58D6-42AD-94BB-BE90A784C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865" y="2228432"/>
            <a:ext cx="3112223" cy="240113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0704A60-CFEC-48F5-8DFE-FD6C55C0E7CB}"/>
              </a:ext>
            </a:extLst>
          </p:cNvPr>
          <p:cNvSpPr txBox="1"/>
          <p:nvPr/>
        </p:nvSpPr>
        <p:spPr>
          <a:xfrm>
            <a:off x="499332" y="1236719"/>
            <a:ext cx="1614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Problem</a:t>
            </a:r>
            <a:endParaRPr lang="zh-CN" altLang="en-US" sz="2000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29A8207-B770-4C57-AA68-59E0FDF6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57" y="1917686"/>
            <a:ext cx="2054560" cy="31457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A8D3AF5-AF5D-4CE2-A9DE-3172CEACE809}"/>
              </a:ext>
            </a:extLst>
          </p:cNvPr>
          <p:cNvSpPr txBox="1"/>
          <p:nvPr/>
        </p:nvSpPr>
        <p:spPr>
          <a:xfrm>
            <a:off x="282689" y="81159"/>
            <a:ext cx="245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402743-D5E0-4F56-B941-39AA95FEA0C3}"/>
              </a:ext>
            </a:extLst>
          </p:cNvPr>
          <p:cNvSpPr txBox="1"/>
          <p:nvPr/>
        </p:nvSpPr>
        <p:spPr>
          <a:xfrm>
            <a:off x="1790005" y="5298115"/>
            <a:ext cx="154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single-</a:t>
            </a:r>
            <a:r>
              <a:rPr lang="en-US" altLang="zh-CN" dirty="0" err="1"/>
              <a:t>lable</a:t>
            </a:r>
            <a:endParaRPr lang="en-US" altLang="zh-CN" dirty="0"/>
          </a:p>
          <a:p>
            <a:pPr algn="ctr"/>
            <a:r>
              <a:rPr lang="en-US" altLang="zh-CN" dirty="0"/>
              <a:t>object-center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973571-173C-4335-BD54-ECCEC5130765}"/>
              </a:ext>
            </a:extLst>
          </p:cNvPr>
          <p:cNvSpPr txBox="1"/>
          <p:nvPr/>
        </p:nvSpPr>
        <p:spPr>
          <a:xfrm>
            <a:off x="5805934" y="5298114"/>
            <a:ext cx="154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multi-</a:t>
            </a:r>
            <a:r>
              <a:rPr lang="en-US" altLang="zh-CN" dirty="0" err="1"/>
              <a:t>lable</a:t>
            </a:r>
            <a:endParaRPr lang="en-US" altLang="zh-CN" dirty="0"/>
          </a:p>
          <a:p>
            <a:pPr algn="ctr"/>
            <a:r>
              <a:rPr lang="en-US" altLang="zh-CN" dirty="0"/>
              <a:t>scene-center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475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BB0E3D02-52CB-45B7-9485-6C3823F00726}"/>
              </a:ext>
            </a:extLst>
          </p:cNvPr>
          <p:cNvSpPr txBox="1"/>
          <p:nvPr/>
        </p:nvSpPr>
        <p:spPr>
          <a:xfrm>
            <a:off x="71718" y="955862"/>
            <a:ext cx="168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Methods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18AF85A-A80C-4DCF-8039-481E7BED3BF6}"/>
              </a:ext>
            </a:extLst>
          </p:cNvPr>
          <p:cNvGrpSpPr/>
          <p:nvPr/>
        </p:nvGrpSpPr>
        <p:grpSpPr>
          <a:xfrm>
            <a:off x="2321418" y="2469336"/>
            <a:ext cx="4401872" cy="1429871"/>
            <a:chOff x="2321418" y="2469336"/>
            <a:chExt cx="4401872" cy="142987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712BFEC-D087-4581-AF7D-F373454B8B2F}"/>
                </a:ext>
              </a:extLst>
            </p:cNvPr>
            <p:cNvSpPr txBox="1"/>
            <p:nvPr/>
          </p:nvSpPr>
          <p:spPr>
            <a:xfrm>
              <a:off x="3609114" y="2828622"/>
              <a:ext cx="192577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b="1" dirty="0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rPr>
                <a:t>Method</a:t>
              </a:r>
              <a:endParaRPr lang="zh-CN" altLang="en-US" sz="36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743CB90-F519-426D-9E8B-ECA28FB022E3}"/>
                </a:ext>
              </a:extLst>
            </p:cNvPr>
            <p:cNvGrpSpPr/>
            <p:nvPr/>
          </p:nvGrpSpPr>
          <p:grpSpPr>
            <a:xfrm>
              <a:off x="2321418" y="2469336"/>
              <a:ext cx="4401872" cy="1429871"/>
              <a:chOff x="1926389" y="2226110"/>
              <a:chExt cx="852671" cy="1999662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23275362-1545-4863-BE07-22689A122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389" y="4211052"/>
                <a:ext cx="852671" cy="0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EA0A3621-A02F-4121-9FC2-05BF9A9F1A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389" y="2240830"/>
                <a:ext cx="0" cy="1984942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8397FECF-884F-44BC-ADF6-AA8E958CB6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6389" y="2240830"/>
                <a:ext cx="852671" cy="5988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4154A2E-5DAF-403F-BC89-1BD23448BC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060" y="2226110"/>
                <a:ext cx="0" cy="1984942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5550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A3D0716-933C-4CC5-8380-545247D40662}"/>
              </a:ext>
            </a:extLst>
          </p:cNvPr>
          <p:cNvSpPr txBox="1"/>
          <p:nvPr/>
        </p:nvSpPr>
        <p:spPr>
          <a:xfrm>
            <a:off x="71718" y="955862"/>
            <a:ext cx="160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Methods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EC62EA-6592-4A4A-ACBC-4BA546C8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4" y="2302602"/>
            <a:ext cx="8114212" cy="29742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465930-5BC2-46D8-931F-01B9F594F13D}"/>
              </a:ext>
            </a:extLst>
          </p:cNvPr>
          <p:cNvSpPr txBox="1"/>
          <p:nvPr/>
        </p:nvSpPr>
        <p:spPr>
          <a:xfrm>
            <a:off x="499332" y="1189094"/>
            <a:ext cx="1614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Overview</a:t>
            </a:r>
            <a:endParaRPr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029C0D-4933-4169-8C8B-E9ACD26EB9F2}"/>
              </a:ext>
            </a:extLst>
          </p:cNvPr>
          <p:cNvSpPr txBox="1"/>
          <p:nvPr/>
        </p:nvSpPr>
        <p:spPr>
          <a:xfrm>
            <a:off x="270567" y="81159"/>
            <a:ext cx="160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10013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4749" y="397166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338996-EAF3-4621-90E2-44464F822052}"/>
              </a:ext>
            </a:extLst>
          </p:cNvPr>
          <p:cNvSpPr txBox="1"/>
          <p:nvPr/>
        </p:nvSpPr>
        <p:spPr>
          <a:xfrm>
            <a:off x="357604" y="1176667"/>
            <a:ext cx="345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 err="1"/>
              <a:t>DeepCluster</a:t>
            </a:r>
            <a:r>
              <a:rPr lang="en-US" altLang="zh-CN" dirty="0"/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Improvement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2D2425C-82DA-4C52-B187-6C544DD8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6" y="2835896"/>
            <a:ext cx="4455766" cy="147196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B3BF548-9779-4CB6-92AE-F15455ABCA65}"/>
              </a:ext>
            </a:extLst>
          </p:cNvPr>
          <p:cNvGrpSpPr/>
          <p:nvPr/>
        </p:nvGrpSpPr>
        <p:grpSpPr>
          <a:xfrm>
            <a:off x="4981836" y="1824217"/>
            <a:ext cx="3524380" cy="1459481"/>
            <a:chOff x="5320099" y="1969519"/>
            <a:chExt cx="3001497" cy="124295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71FB887-BC20-495E-8F10-92DC51B8F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0099" y="1969519"/>
              <a:ext cx="3001497" cy="70700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67DD26E-CFF0-45B2-AFAF-4D997BA6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3449" y="2723693"/>
              <a:ext cx="2868147" cy="488776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C1291758-EEC0-4AD2-BBBE-773B67B58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457" y="3571877"/>
            <a:ext cx="3735138" cy="19743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C7D1E75-4DED-4FB2-9609-828A092AA20C}"/>
              </a:ext>
            </a:extLst>
          </p:cNvPr>
          <p:cNvSpPr txBox="1"/>
          <p:nvPr/>
        </p:nvSpPr>
        <p:spPr>
          <a:xfrm>
            <a:off x="270567" y="81159"/>
            <a:ext cx="160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A9B7A11-C84B-4517-9A9F-AF43AC9F33A8}"/>
              </a:ext>
            </a:extLst>
          </p:cNvPr>
          <p:cNvGrpSpPr/>
          <p:nvPr/>
        </p:nvGrpSpPr>
        <p:grpSpPr>
          <a:xfrm>
            <a:off x="4200864" y="2855650"/>
            <a:ext cx="4688611" cy="1511504"/>
            <a:chOff x="4200864" y="2855650"/>
            <a:chExt cx="4688611" cy="151150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611273E-925E-4432-90FF-04AEEE9773C2}"/>
                </a:ext>
              </a:extLst>
            </p:cNvPr>
            <p:cNvGrpSpPr/>
            <p:nvPr/>
          </p:nvGrpSpPr>
          <p:grpSpPr>
            <a:xfrm>
              <a:off x="4200864" y="2855650"/>
              <a:ext cx="4688611" cy="1511504"/>
              <a:chOff x="4200864" y="2855650"/>
              <a:chExt cx="4688611" cy="1511504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81C45C5A-75EB-4579-B12B-E47D345C5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0515" y="2855650"/>
                <a:ext cx="3818960" cy="1511504"/>
              </a:xfrm>
              <a:prstGeom prst="rect">
                <a:avLst/>
              </a:prstGeom>
            </p:spPr>
          </p:pic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D7D0455E-7955-482C-84A2-83547679660F}"/>
                  </a:ext>
                </a:extLst>
              </p:cNvPr>
              <p:cNvGrpSpPr/>
              <p:nvPr/>
            </p:nvGrpSpPr>
            <p:grpSpPr>
              <a:xfrm>
                <a:off x="4200864" y="3410142"/>
                <a:ext cx="717250" cy="367841"/>
                <a:chOff x="5255115" y="4889019"/>
                <a:chExt cx="1007207" cy="399654"/>
              </a:xfrm>
            </p:grpSpPr>
            <p:sp>
              <p:nvSpPr>
                <p:cNvPr id="20" name="箭头: 右 19">
                  <a:extLst>
                    <a:ext uri="{FF2B5EF4-FFF2-40B4-BE49-F238E27FC236}">
                      <a16:creationId xmlns:a16="http://schemas.microsoft.com/office/drawing/2014/main" id="{B26AC397-8469-4550-86FE-348CEB52E37A}"/>
                    </a:ext>
                  </a:extLst>
                </p:cNvPr>
                <p:cNvSpPr/>
                <p:nvPr/>
              </p:nvSpPr>
              <p:spPr>
                <a:xfrm>
                  <a:off x="5309492" y="5102469"/>
                  <a:ext cx="952830" cy="18620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 dirty="0"/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F5E5C55-6B6E-4DCA-8D2F-FECC8E3208DD}"/>
                    </a:ext>
                  </a:extLst>
                </p:cNvPr>
                <p:cNvSpPr txBox="1"/>
                <p:nvPr/>
              </p:nvSpPr>
              <p:spPr>
                <a:xfrm>
                  <a:off x="5255115" y="4889019"/>
                  <a:ext cx="1003056" cy="300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Jettison</a:t>
                  </a:r>
                  <a:endParaRPr lang="zh-CN" altLang="en-US" sz="1200" b="1" i="1" dirty="0"/>
                </a:p>
              </p:txBody>
            </p:sp>
          </p:grp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61468FE-4CAA-44E4-AF19-7297762F1894}"/>
                </a:ext>
              </a:extLst>
            </p:cNvPr>
            <p:cNvSpPr txBox="1"/>
            <p:nvPr/>
          </p:nvSpPr>
          <p:spPr>
            <a:xfrm>
              <a:off x="4367171" y="3662718"/>
              <a:ext cx="4333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i="1" dirty="0" err="1"/>
                <a:t>g</a:t>
              </a:r>
              <a:r>
                <a:rPr lang="en-US" altLang="zh-CN" sz="700" b="1" i="1" dirty="0" err="1"/>
                <a:t>W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68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49792 -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46 L -0.49792 0.000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BFF19329-2A46-4026-9B3F-E2D00F879B6E}"/>
              </a:ext>
            </a:extLst>
          </p:cNvPr>
          <p:cNvSpPr txBox="1"/>
          <p:nvPr/>
        </p:nvSpPr>
        <p:spPr>
          <a:xfrm>
            <a:off x="71718" y="955862"/>
            <a:ext cx="160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Methods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9045940" y="462806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319721" y="49027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8C82D7-10F5-4792-94E6-41EF04701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99" y="1953319"/>
            <a:ext cx="3391559" cy="80448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E61D76D-4E5C-462B-8898-D7B2B87C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74" y="2866009"/>
            <a:ext cx="3666673" cy="96304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795910C-4122-4772-9F47-C0BD0599B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099" y="3832992"/>
            <a:ext cx="3513474" cy="82946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699ED55-475C-45DB-ABFC-5CAAAA23F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100" y="4722006"/>
            <a:ext cx="3685614" cy="916793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A40D9D0-C670-4301-BAA5-411BFA4E3D9A}"/>
              </a:ext>
            </a:extLst>
          </p:cNvPr>
          <p:cNvSpPr txBox="1"/>
          <p:nvPr/>
        </p:nvSpPr>
        <p:spPr>
          <a:xfrm>
            <a:off x="385793" y="1169847"/>
            <a:ext cx="162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en-US" altLang="zh-CN" dirty="0"/>
              <a:t>Invariance</a:t>
            </a:r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D533E3A8-A25D-4A3D-8773-68889191A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36" y="2480934"/>
            <a:ext cx="4411718" cy="244386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2BFBBD3-FCB6-41F6-B93E-7A3F474DE560}"/>
              </a:ext>
            </a:extLst>
          </p:cNvPr>
          <p:cNvSpPr txBox="1"/>
          <p:nvPr/>
        </p:nvSpPr>
        <p:spPr>
          <a:xfrm>
            <a:off x="270567" y="81159"/>
            <a:ext cx="160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11970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5B6EFA4-C252-594E-AAB0-79E573FAD10D}" vid="{DCFA9674-C635-BE48-92BC-7595E1B99E4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BDML_template</Template>
  <TotalTime>16262</TotalTime>
  <Words>140</Words>
  <Application>Microsoft Office PowerPoint</Application>
  <PresentationFormat>全屏显示(4:3)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Naria Petrova</dc:creator>
  <cp:lastModifiedBy>SIKA</cp:lastModifiedBy>
  <cp:revision>531</cp:revision>
  <dcterms:created xsi:type="dcterms:W3CDTF">2018-12-28T03:18:29Z</dcterms:created>
  <dcterms:modified xsi:type="dcterms:W3CDTF">2021-12-23T10:40:26Z</dcterms:modified>
</cp:coreProperties>
</file>